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2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667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18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38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50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86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9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0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01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6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94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4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0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63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58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D15D-7794-47BF-A24D-CD44BA44C8F0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914219-C101-404C-B3FD-CB9052BBB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99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  <p:sldLayoutId id="2147484113" r:id="rId13"/>
    <p:sldLayoutId id="2147484114" r:id="rId14"/>
    <p:sldLayoutId id="2147484115" r:id="rId15"/>
    <p:sldLayoutId id="21474841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9076" y="296953"/>
            <a:ext cx="7766936" cy="1554149"/>
          </a:xfrm>
        </p:spPr>
        <p:txBody>
          <a:bodyPr/>
          <a:lstStyle/>
          <a:p>
            <a:pPr algn="ctr"/>
            <a:r>
              <a:rPr lang="ru-RU" sz="6000" dirty="0"/>
              <a:t>Презентация на тему: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5555" y="1683835"/>
            <a:ext cx="7766936" cy="188455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Организация системы работы в ОУ по профилактике суицидального поведения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0155" y="6010507"/>
            <a:ext cx="8976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РОДИТЕЛЬСКОЕ СОБРАНИЕ</a:t>
            </a:r>
          </a:p>
        </p:txBody>
      </p:sp>
    </p:spTree>
    <p:extLst>
      <p:ext uri="{BB962C8B-B14F-4D97-AF65-F5344CB8AC3E}">
        <p14:creationId xmlns:p14="http://schemas.microsoft.com/office/powerpoint/2010/main" val="1507820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81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90C226"/>
                </a:solidFill>
              </a:rPr>
              <a:t>Уровни профилактики суицида: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5415"/>
            <a:ext cx="8596668" cy="3880773"/>
          </a:xfrm>
        </p:spPr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Третий уровень – вторичная профилактика.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Цель -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Предотвращение самоубийства.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Мероприятия: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-Оценка риска самоубийства.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-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Оповещение соответствующего учреждения психического здоровья, запрос помощи. Оповещение родителей.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-</a:t>
            </a:r>
            <a:r>
              <a:rPr lang="ru-RU" sz="2000" dirty="0"/>
              <a:t>Разбор случая со школьным персоналом, который был включен в работу, так чтобы он мог выразить свои чувства, переживания, внести предложения относительно стратегий и плана работы.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98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81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90C226"/>
                </a:solidFill>
              </a:rPr>
              <a:t>Уровни профилактики суицида: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5415"/>
            <a:ext cx="8596668" cy="3880773"/>
          </a:xfrm>
        </p:spPr>
        <p:txBody>
          <a:bodyPr/>
          <a:lstStyle/>
          <a:p>
            <a:r>
              <a:rPr lang="ru-RU" sz="2000" b="1" dirty="0"/>
              <a:t>Четвертый уровень – третичная профилактика</a:t>
            </a:r>
            <a:endParaRPr lang="ru-RU" sz="2000" dirty="0"/>
          </a:p>
          <a:p>
            <a:r>
              <a:rPr lang="ru-RU" sz="2000" b="1" dirty="0"/>
              <a:t>Цель </a:t>
            </a:r>
            <a:r>
              <a:rPr lang="ru-RU" sz="2000" dirty="0"/>
              <a:t>- Снижение последствий и уменьшение вероятности дальнейших случаев, социальная и психологическая реабилитация суицидентов.</a:t>
            </a:r>
          </a:p>
          <a:p>
            <a:r>
              <a:rPr lang="ru-RU" sz="2000" b="1" dirty="0"/>
              <a:t>Мероприятия:</a:t>
            </a:r>
            <a:endParaRPr lang="ru-RU" sz="2000" dirty="0"/>
          </a:p>
          <a:p>
            <a:pPr marL="0" lvl="0" indent="0">
              <a:buNone/>
            </a:pPr>
            <a:r>
              <a:rPr lang="ru-RU" sz="2000" dirty="0"/>
              <a:t>	-Оповещение, возможность проконсультироваться с психологом, внимание к эмоциональному климату в школе и его изменению.</a:t>
            </a:r>
          </a:p>
          <a:p>
            <a:pPr marL="0" indent="0">
              <a:buNone/>
            </a:pPr>
            <a:r>
              <a:rPr lang="ru-RU" sz="2000" dirty="0"/>
              <a:t>	-Глубинная психотерапевтическая коррекция, обеспечивающая профилактику образования конфликтно-стрессовых переживаний в дальнейшем.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849"/>
          </a:xfrm>
        </p:spPr>
        <p:txBody>
          <a:bodyPr/>
          <a:lstStyle/>
          <a:p>
            <a:pPr algn="ctr"/>
            <a:r>
              <a:rPr lang="ru-RU" dirty="0"/>
              <a:t>Компоненты системы профилактики: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392266"/>
              </p:ext>
            </p:extLst>
          </p:nvPr>
        </p:nvGraphicFramePr>
        <p:xfrm>
          <a:off x="267629" y="1360448"/>
          <a:ext cx="9746165" cy="4958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27">
                  <a:extLst>
                    <a:ext uri="{9D8B030D-6E8A-4147-A177-3AD203B41FA5}">
                      <a16:colId xmlns:a16="http://schemas.microsoft.com/office/drawing/2014/main" val="891761013"/>
                    </a:ext>
                  </a:extLst>
                </a:gridCol>
                <a:gridCol w="2240411">
                  <a:extLst>
                    <a:ext uri="{9D8B030D-6E8A-4147-A177-3AD203B41FA5}">
                      <a16:colId xmlns:a16="http://schemas.microsoft.com/office/drawing/2014/main" val="4044734531"/>
                    </a:ext>
                  </a:extLst>
                </a:gridCol>
                <a:gridCol w="7260427">
                  <a:extLst>
                    <a:ext uri="{9D8B030D-6E8A-4147-A177-3AD203B41FA5}">
                      <a16:colId xmlns:a16="http://schemas.microsoft.com/office/drawing/2014/main" val="1890507434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 eaLnBrk="0" hangingPunct="0">
                        <a:lnSpc>
                          <a:spcPts val="1240"/>
                        </a:lnSpc>
                        <a:spcAft>
                          <a:spcPts val="600"/>
                        </a:spcAft>
                      </a:pPr>
                      <a:r>
                        <a:rPr lang="ru-RU" sz="1400" spc="-5" dirty="0">
                          <a:effectLst/>
                        </a:rPr>
                        <a:t>Направление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работы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97330" eaLnBrk="0" hangingPunct="0">
                        <a:lnSpc>
                          <a:spcPts val="1240"/>
                        </a:lnSpc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</a:rPr>
                        <a:t>Содержание</a:t>
                      </a:r>
                      <a:r>
                        <a:rPr lang="ru-RU" sz="1400">
                          <a:effectLst/>
                        </a:rPr>
                        <a:t> </a:t>
                      </a:r>
                      <a:r>
                        <a:rPr lang="ru-RU" sz="1400" spc="-5">
                          <a:effectLst/>
                        </a:rPr>
                        <a:t>деятельности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2770019"/>
                  </a:ext>
                </a:extLst>
              </a:tr>
              <a:tr h="1498942"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ts val="123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178435" eaLnBrk="0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spc="-5" dirty="0">
                          <a:effectLst/>
                        </a:rPr>
                        <a:t>Нормативно-правое</a:t>
                      </a:r>
                      <a:r>
                        <a:rPr lang="ru-RU" sz="1400" spc="13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обеспечение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59690" algn="just" eaLnBrk="0" hangingPunct="0">
                        <a:lnSpc>
                          <a:spcPct val="99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19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образовательном</a:t>
                      </a:r>
                      <a:r>
                        <a:rPr lang="ru-RU" sz="1400" spc="2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учреждении</a:t>
                      </a:r>
                      <a:r>
                        <a:rPr lang="ru-RU" sz="1400" spc="2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должен</a:t>
                      </a:r>
                      <a:r>
                        <a:rPr lang="ru-RU" sz="1400" spc="2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быть</a:t>
                      </a:r>
                      <a:r>
                        <a:rPr lang="ru-RU" sz="1400" spc="2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сформирован</a:t>
                      </a:r>
                      <a:r>
                        <a:rPr lang="ru-RU" sz="1400" spc="2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пакет</a:t>
                      </a:r>
                      <a:r>
                        <a:rPr lang="ru-RU" sz="1400" spc="200" dirty="0">
                          <a:effectLst/>
                        </a:rPr>
                        <a:t> </a:t>
                      </a:r>
                      <a:r>
                        <a:rPr lang="ru-RU" sz="1400" spc="-10" dirty="0">
                          <a:effectLst/>
                        </a:rPr>
                        <a:t>нор</a:t>
                      </a:r>
                      <a:r>
                        <a:rPr lang="ru-RU" sz="1400" spc="-5" dirty="0">
                          <a:effectLst/>
                        </a:rPr>
                        <a:t>мативно-правовых</a:t>
                      </a:r>
                      <a:r>
                        <a:rPr lang="ru-RU" sz="1400" spc="11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документов</a:t>
                      </a:r>
                      <a:r>
                        <a:rPr lang="ru-RU" sz="1400" spc="13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федерального,</a:t>
                      </a:r>
                      <a:r>
                        <a:rPr lang="ru-RU" sz="1400" spc="12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регионального,</a:t>
                      </a:r>
                      <a:r>
                        <a:rPr lang="ru-RU" sz="1400" spc="12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муници</a:t>
                      </a:r>
                      <a:r>
                        <a:rPr lang="ru-RU" sz="1400" dirty="0">
                          <a:effectLst/>
                        </a:rPr>
                        <a:t>пального</a:t>
                      </a:r>
                      <a:r>
                        <a:rPr lang="ru-RU" sz="1400" spc="18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spc="17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учрежденческого</a:t>
                      </a:r>
                      <a:r>
                        <a:rPr lang="ru-RU" sz="1400" spc="18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уровней</a:t>
                      </a:r>
                      <a:r>
                        <a:rPr lang="ru-RU" sz="1400" spc="17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по</a:t>
                      </a:r>
                      <a:r>
                        <a:rPr lang="ru-RU" sz="1400" spc="17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вопросам</a:t>
                      </a:r>
                      <a:r>
                        <a:rPr lang="ru-RU" sz="1400" spc="17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профилактики</a:t>
                      </a:r>
                      <a:r>
                        <a:rPr lang="ru-RU" sz="1400" spc="18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девиантного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поведения </a:t>
                      </a:r>
                      <a:r>
                        <a:rPr lang="ru-RU" sz="1400" dirty="0">
                          <a:effectLst/>
                        </a:rPr>
                        <a:t>и </a:t>
                      </a:r>
                      <a:r>
                        <a:rPr lang="ru-RU" sz="1400" spc="-5" dirty="0">
                          <a:effectLst/>
                        </a:rPr>
                        <a:t>социальной дезадаптации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обучающихся.</a:t>
                      </a:r>
                      <a:endParaRPr lang="ru-RU" sz="1400" dirty="0">
                        <a:effectLst/>
                      </a:endParaRPr>
                    </a:p>
                    <a:p>
                      <a:pPr marL="66040" marR="61595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раздел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документов учрежденческого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уровня</a:t>
                      </a:r>
                      <a:r>
                        <a:rPr lang="ru-RU" sz="1400" spc="5" dirty="0">
                          <a:effectLst/>
                        </a:rPr>
                        <a:t> </a:t>
                      </a:r>
                      <a:r>
                        <a:rPr lang="ru-RU" sz="1400" spc="-10" dirty="0">
                          <a:effectLst/>
                        </a:rPr>
                        <a:t>могут</a:t>
                      </a:r>
                      <a:r>
                        <a:rPr lang="ru-RU" sz="1400" dirty="0">
                          <a:effectLst/>
                        </a:rPr>
                        <a:t> быть </a:t>
                      </a:r>
                      <a:r>
                        <a:rPr lang="ru-RU" sz="1400" spc="-5" dirty="0">
                          <a:effectLst/>
                        </a:rPr>
                        <a:t>включены:</a:t>
                      </a:r>
                      <a:r>
                        <a:rPr lang="ru-RU" sz="1400" spc="18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положения:</a:t>
                      </a:r>
                      <a:r>
                        <a:rPr lang="ru-RU" sz="1400" spc="16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ru-RU" sz="1400" spc="15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профессиональных</a:t>
                      </a:r>
                      <a:r>
                        <a:rPr lang="ru-RU" sz="1400" spc="15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объединениях,</a:t>
                      </a:r>
                      <a:r>
                        <a:rPr lang="ru-RU" sz="1400" spc="15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занимающихся</a:t>
                      </a:r>
                      <a:r>
                        <a:rPr lang="ru-RU" sz="1400" spc="15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профи</a:t>
                      </a:r>
                      <a:r>
                        <a:rPr lang="ru-RU" sz="1400" spc="-5" dirty="0">
                          <a:effectLst/>
                        </a:rPr>
                        <a:t>лактической</a:t>
                      </a:r>
                      <a:r>
                        <a:rPr lang="ru-RU" sz="1400" spc="17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работой</a:t>
                      </a:r>
                      <a:r>
                        <a:rPr lang="ru-RU" sz="1400" spc="16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(малом</a:t>
                      </a:r>
                      <a:r>
                        <a:rPr lang="ru-RU" sz="1400" spc="17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педсовете,</a:t>
                      </a:r>
                      <a:r>
                        <a:rPr lang="ru-RU" sz="1400" spc="16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психолого-педагогическом</a:t>
                      </a:r>
                      <a:r>
                        <a:rPr lang="ru-RU" sz="1400" spc="17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консилиуме,</a:t>
                      </a:r>
                      <a:r>
                        <a:rPr lang="ru-RU" sz="1400" spc="8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совете</a:t>
                      </a:r>
                      <a:r>
                        <a:rPr lang="ru-RU" sz="1400" spc="7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профилактики</a:t>
                      </a:r>
                      <a:r>
                        <a:rPr lang="ru-RU" sz="1400" spc="8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spc="6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др.),</a:t>
                      </a:r>
                      <a:r>
                        <a:rPr lang="ru-RU" sz="1400" spc="8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ru-RU" sz="1400" spc="7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формах</a:t>
                      </a:r>
                      <a:r>
                        <a:rPr lang="ru-RU" sz="1400" spc="7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профилактической</a:t>
                      </a:r>
                      <a:r>
                        <a:rPr lang="ru-RU" sz="1400" spc="8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работы </a:t>
                      </a:r>
                      <a:r>
                        <a:rPr lang="ru-RU" sz="1400" spc="-5" dirty="0">
                          <a:effectLst/>
                        </a:rPr>
                        <a:t>(телефоне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доверия,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электронном почтовом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ящике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доверия</a:t>
                      </a:r>
                      <a:r>
                        <a:rPr lang="ru-RU" sz="1400" dirty="0">
                          <a:effectLst/>
                        </a:rPr>
                        <a:t> и </a:t>
                      </a:r>
                      <a:r>
                        <a:rPr lang="ru-RU" sz="1400" spc="-5" dirty="0">
                          <a:effectLst/>
                        </a:rPr>
                        <a:t>др.);</a:t>
                      </a:r>
                      <a:r>
                        <a:rPr lang="ru-RU" sz="1400" spc="2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должностные</a:t>
                      </a:r>
                      <a:r>
                        <a:rPr lang="ru-RU" sz="1400" spc="9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инструкции</a:t>
                      </a:r>
                      <a:r>
                        <a:rPr lang="ru-RU" sz="1400" spc="11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(педагога-психолога,</a:t>
                      </a:r>
                      <a:r>
                        <a:rPr lang="ru-RU" sz="1400" spc="9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общественного</a:t>
                      </a:r>
                      <a:r>
                        <a:rPr lang="ru-RU" sz="1400" spc="9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инспек</a:t>
                      </a:r>
                      <a:r>
                        <a:rPr lang="ru-RU" sz="1400" dirty="0">
                          <a:effectLst/>
                        </a:rPr>
                        <a:t>тора по </a:t>
                      </a:r>
                      <a:r>
                        <a:rPr lang="ru-RU" sz="1400" spc="-5" dirty="0">
                          <a:effectLst/>
                        </a:rPr>
                        <a:t>защите</a:t>
                      </a:r>
                      <a:r>
                        <a:rPr lang="ru-RU" sz="1400" dirty="0">
                          <a:effectLst/>
                        </a:rPr>
                        <a:t> прав</a:t>
                      </a:r>
                      <a:r>
                        <a:rPr lang="ru-RU" sz="1400" spc="-5" dirty="0">
                          <a:effectLst/>
                        </a:rPr>
                        <a:t> несовершеннолетних</a:t>
                      </a:r>
                      <a:r>
                        <a:rPr lang="ru-RU" sz="1400" dirty="0">
                          <a:effectLst/>
                        </a:rPr>
                        <a:t> и </a:t>
                      </a:r>
                      <a:r>
                        <a:rPr lang="ru-RU" sz="1400" spc="-5" dirty="0">
                          <a:effectLst/>
                        </a:rPr>
                        <a:t>др.)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2525993"/>
                  </a:ext>
                </a:extLst>
              </a:tr>
              <a:tr h="2211370"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ts val="123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500" dirty="0">
                          <a:effectLst/>
                        </a:rPr>
                        <a:t>.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59690" eaLnBrk="0" hangingPunct="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spc="-5" dirty="0">
                          <a:effectLst/>
                        </a:rPr>
                        <a:t>Программно-</a:t>
                      </a:r>
                      <a:r>
                        <a:rPr lang="ru-RU" sz="1400" spc="1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методическое</a:t>
                      </a:r>
                      <a:r>
                        <a:rPr lang="ru-RU" sz="1400" dirty="0">
                          <a:effectLst/>
                        </a:rPr>
                        <a:t>   </a:t>
                      </a:r>
                      <a:r>
                        <a:rPr lang="ru-RU" sz="1400" spc="24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обеспечение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62230" algn="just" eaLnBrk="0" hangingPunct="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3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образовательном</a:t>
                      </a:r>
                      <a:r>
                        <a:rPr lang="ru-RU" sz="1400" spc="3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учреждении</a:t>
                      </a:r>
                      <a:r>
                        <a:rPr lang="ru-RU" sz="1400" spc="2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должна</a:t>
                      </a:r>
                      <a:r>
                        <a:rPr lang="ru-RU" sz="1400" spc="2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быть</a:t>
                      </a:r>
                      <a:r>
                        <a:rPr lang="ru-RU" sz="1400" spc="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разработана</a:t>
                      </a:r>
                      <a:r>
                        <a:rPr lang="ru-RU" sz="1400" spc="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программа</a:t>
                      </a:r>
                      <a:r>
                        <a:rPr lang="ru-RU" sz="1400" spc="26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(раздел,</a:t>
                      </a:r>
                      <a:r>
                        <a:rPr lang="ru-RU" sz="1400" spc="10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модуль</a:t>
                      </a:r>
                      <a:r>
                        <a:rPr lang="ru-RU" sz="1400" spc="9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комплексной</a:t>
                      </a:r>
                      <a:r>
                        <a:rPr lang="ru-RU" sz="1400" spc="1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программы)</a:t>
                      </a:r>
                      <a:r>
                        <a:rPr lang="ru-RU" sz="1400" spc="1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по</a:t>
                      </a:r>
                      <a:r>
                        <a:rPr lang="ru-RU" sz="1400" spc="1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профилактике</a:t>
                      </a:r>
                      <a:r>
                        <a:rPr lang="ru-RU" sz="1400" spc="9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девиантного</a:t>
                      </a:r>
                      <a:r>
                        <a:rPr lang="ru-RU" sz="1400" spc="28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поведения </a:t>
                      </a:r>
                      <a:r>
                        <a:rPr lang="ru-RU" sz="1400" dirty="0">
                          <a:effectLst/>
                        </a:rPr>
                        <a:t>и </a:t>
                      </a:r>
                      <a:r>
                        <a:rPr lang="ru-RU" sz="1400" spc="-5" dirty="0">
                          <a:effectLst/>
                        </a:rPr>
                        <a:t>социальной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дезадаптации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обучающихся.</a:t>
                      </a:r>
                      <a:endParaRPr lang="ru-RU" sz="1400" dirty="0">
                        <a:effectLst/>
                      </a:endParaRPr>
                    </a:p>
                    <a:p>
                      <a:pPr marL="66040" algn="just" eaLnBrk="0" hangingPunct="0">
                        <a:lnSpc>
                          <a:spcPts val="1255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spc="14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программы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14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воспитательной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14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работы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14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spc="1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классными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13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коллективами</a:t>
                      </a:r>
                      <a:endParaRPr lang="ru-RU" sz="1400" dirty="0">
                        <a:effectLst/>
                      </a:endParaRPr>
                    </a:p>
                    <a:p>
                      <a:pPr marL="66040" algn="just" eaLnBrk="0" hangingPunct="0">
                        <a:lnSpc>
                          <a:spcPts val="1260"/>
                        </a:lnSpc>
                        <a:spcAft>
                          <a:spcPts val="600"/>
                        </a:spcAft>
                      </a:pPr>
                      <a:r>
                        <a:rPr lang="ru-RU" sz="1400" spc="-5" dirty="0">
                          <a:effectLst/>
                        </a:rPr>
                        <a:t>также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должно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быть </a:t>
                      </a:r>
                      <a:r>
                        <a:rPr lang="ru-RU" sz="1400" spc="-5" dirty="0">
                          <a:effectLst/>
                        </a:rPr>
                        <a:t>включено</a:t>
                      </a:r>
                      <a:r>
                        <a:rPr lang="ru-RU" sz="1400" dirty="0">
                          <a:effectLst/>
                        </a:rPr>
                        <a:t> данное </a:t>
                      </a:r>
                      <a:r>
                        <a:rPr lang="ru-RU" sz="1400" spc="-5" dirty="0">
                          <a:effectLst/>
                        </a:rPr>
                        <a:t>направление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деятельности.</a:t>
                      </a:r>
                      <a:endParaRPr lang="ru-RU" sz="1400" dirty="0">
                        <a:effectLst/>
                      </a:endParaRPr>
                    </a:p>
                    <a:p>
                      <a:pPr marL="66040" marR="60960" algn="just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 dirty="0">
                          <a:effectLst/>
                        </a:rPr>
                        <a:t>При</a:t>
                      </a:r>
                      <a:r>
                        <a:rPr lang="ru-RU" sz="1400" spc="3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необходимости</a:t>
                      </a:r>
                      <a:r>
                        <a:rPr lang="ru-RU" sz="1400" spc="30" dirty="0">
                          <a:effectLst/>
                        </a:rPr>
                        <a:t> </a:t>
                      </a:r>
                      <a:r>
                        <a:rPr lang="ru-RU" sz="1400" spc="-10" dirty="0">
                          <a:effectLst/>
                        </a:rPr>
                        <a:t>могут</a:t>
                      </a:r>
                      <a:r>
                        <a:rPr lang="ru-RU" sz="1400" spc="3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быть</a:t>
                      </a:r>
                      <a:r>
                        <a:rPr lang="ru-RU" sz="1400" spc="3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разработаны</a:t>
                      </a:r>
                      <a:r>
                        <a:rPr lang="ru-RU" sz="1400" spc="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программы</a:t>
                      </a:r>
                      <a:r>
                        <a:rPr lang="ru-RU" sz="1400" spc="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индивидуально</a:t>
                      </a:r>
                      <a:r>
                        <a:rPr lang="ru-RU" sz="1400" dirty="0">
                          <a:effectLst/>
                        </a:rPr>
                        <a:t>го </a:t>
                      </a:r>
                      <a:r>
                        <a:rPr lang="ru-RU" sz="1400" spc="-5" dirty="0">
                          <a:effectLst/>
                        </a:rPr>
                        <a:t>психолого-педагогического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сопровождения детей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из группы</a:t>
                      </a:r>
                      <a:r>
                        <a:rPr lang="ru-RU" sz="1400" dirty="0">
                          <a:effectLst/>
                        </a:rPr>
                        <a:t> риска.</a:t>
                      </a:r>
                    </a:p>
                    <a:p>
                      <a:pPr marL="66040" marR="62865" algn="just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15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библиотеке,</a:t>
                      </a:r>
                      <a:r>
                        <a:rPr lang="ru-RU" sz="1400" spc="14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медиатеке</a:t>
                      </a:r>
                      <a:r>
                        <a:rPr lang="ru-RU" sz="1400" spc="14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необходимо</a:t>
                      </a:r>
                      <a:r>
                        <a:rPr lang="ru-RU" sz="1400" spc="15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сделать</a:t>
                      </a:r>
                      <a:r>
                        <a:rPr lang="ru-RU" sz="1400" spc="16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каталог</a:t>
                      </a:r>
                      <a:r>
                        <a:rPr lang="ru-RU" sz="1400" spc="15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научной</a:t>
                      </a:r>
                      <a:r>
                        <a:rPr lang="ru-RU" sz="1400" spc="15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spc="150" dirty="0">
                          <a:effectLst/>
                        </a:rPr>
                        <a:t> </a:t>
                      </a:r>
                      <a:r>
                        <a:rPr lang="ru-RU" sz="1400" spc="-10" dirty="0">
                          <a:effectLst/>
                        </a:rPr>
                        <a:t>мето</a:t>
                      </a:r>
                      <a:r>
                        <a:rPr lang="ru-RU" sz="1400" spc="-5" dirty="0">
                          <a:effectLst/>
                        </a:rPr>
                        <a:t>дической</a:t>
                      </a:r>
                      <a:r>
                        <a:rPr lang="ru-RU" sz="1400" spc="3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литературы</a:t>
                      </a:r>
                      <a:r>
                        <a:rPr lang="ru-RU" sz="1400" spc="55" dirty="0">
                          <a:effectLst/>
                        </a:rPr>
                        <a:t> </a:t>
                      </a:r>
                      <a:r>
                        <a:rPr lang="ru-RU" sz="1400" spc="-10" dirty="0">
                          <a:effectLst/>
                        </a:rPr>
                        <a:t>по</a:t>
                      </a:r>
                      <a:r>
                        <a:rPr lang="ru-RU" sz="1400" spc="45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вопросам</a:t>
                      </a:r>
                      <a:r>
                        <a:rPr lang="ru-RU" sz="1400" spc="5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осуществления</a:t>
                      </a:r>
                      <a:r>
                        <a:rPr lang="ru-RU" sz="1400" spc="4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профилактической</a:t>
                      </a:r>
                      <a:r>
                        <a:rPr lang="ru-RU" sz="1400" spc="33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работы.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7442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3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Компоненты системы профилактики: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27185"/>
              </p:ext>
            </p:extLst>
          </p:nvPr>
        </p:nvGraphicFramePr>
        <p:xfrm>
          <a:off x="434899" y="1326995"/>
          <a:ext cx="9422780" cy="4554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607">
                  <a:extLst>
                    <a:ext uri="{9D8B030D-6E8A-4147-A177-3AD203B41FA5}">
                      <a16:colId xmlns:a16="http://schemas.microsoft.com/office/drawing/2014/main" val="8191908"/>
                    </a:ext>
                  </a:extLst>
                </a:gridCol>
                <a:gridCol w="2104424">
                  <a:extLst>
                    <a:ext uri="{9D8B030D-6E8A-4147-A177-3AD203B41FA5}">
                      <a16:colId xmlns:a16="http://schemas.microsoft.com/office/drawing/2014/main" val="436846675"/>
                    </a:ext>
                  </a:extLst>
                </a:gridCol>
                <a:gridCol w="6954749">
                  <a:extLst>
                    <a:ext uri="{9D8B030D-6E8A-4147-A177-3AD203B41FA5}">
                      <a16:colId xmlns:a16="http://schemas.microsoft.com/office/drawing/2014/main" val="2357400290"/>
                    </a:ext>
                  </a:extLst>
                </a:gridCol>
              </a:tblGrid>
              <a:tr h="2698595"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ts val="123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306705" eaLnBrk="0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spc="-5" dirty="0">
                          <a:effectLst/>
                        </a:rPr>
                        <a:t>Организационное</a:t>
                      </a:r>
                      <a:r>
                        <a:rPr lang="ru-RU" sz="1600" spc="14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обеспечение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62865" algn="just" eaLnBrk="0" hangingPunct="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spc="-5" dirty="0">
                          <a:effectLst/>
                        </a:rPr>
                        <a:t>Первый</a:t>
                      </a:r>
                      <a:r>
                        <a:rPr lang="ru-RU" sz="1600" spc="18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этап</a:t>
                      </a:r>
                      <a:r>
                        <a:rPr lang="ru-RU" sz="1600" spc="18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организационного</a:t>
                      </a:r>
                      <a:r>
                        <a:rPr lang="ru-RU" sz="1600" spc="19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обеспечения</a:t>
                      </a:r>
                      <a:r>
                        <a:rPr lang="ru-RU" sz="1600" spc="19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ru-RU" sz="1600" spc="17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мониторинг</a:t>
                      </a:r>
                      <a:r>
                        <a:rPr lang="ru-RU" sz="1600" spc="19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социального</a:t>
                      </a:r>
                      <a:r>
                        <a:rPr lang="ru-RU" sz="1600" spc="30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состава,</a:t>
                      </a:r>
                      <a:r>
                        <a:rPr lang="ru-RU" sz="1600" spc="22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диагностика</a:t>
                      </a:r>
                      <a:r>
                        <a:rPr lang="ru-RU" sz="1600" spc="24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</a:t>
                      </a:r>
                      <a:r>
                        <a:rPr lang="ru-RU" sz="1600" spc="22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прогнозирование</a:t>
                      </a:r>
                      <a:r>
                        <a:rPr lang="ru-RU" sz="1600" spc="25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проблем</a:t>
                      </a:r>
                      <a:r>
                        <a:rPr lang="ru-RU" sz="1600" spc="2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в</a:t>
                      </a:r>
                      <a:r>
                        <a:rPr lang="ru-RU" sz="1600" spc="23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социализации</a:t>
                      </a:r>
                      <a:r>
                        <a:rPr lang="ru-RU" sz="1600" spc="225" dirty="0">
                          <a:effectLst/>
                        </a:rPr>
                        <a:t> </a:t>
                      </a:r>
                      <a:r>
                        <a:rPr lang="ru-RU" sz="1600" spc="-10" dirty="0">
                          <a:effectLst/>
                        </a:rPr>
                        <a:t>обу</a:t>
                      </a:r>
                      <a:r>
                        <a:rPr lang="ru-RU" sz="1600" spc="-5" dirty="0">
                          <a:effectLst/>
                        </a:rPr>
                        <a:t>чающихся.</a:t>
                      </a:r>
                      <a:endParaRPr lang="ru-RU" sz="1600" dirty="0">
                        <a:effectLst/>
                      </a:endParaRPr>
                    </a:p>
                    <a:p>
                      <a:pPr marL="66040" eaLnBrk="0" hangingPunct="0">
                        <a:lnSpc>
                          <a:spcPts val="1260"/>
                        </a:lnSpc>
                        <a:spcAft>
                          <a:spcPts val="600"/>
                        </a:spcAft>
                      </a:pPr>
                      <a:r>
                        <a:rPr lang="ru-RU" sz="1600" spc="-5" dirty="0">
                          <a:effectLst/>
                        </a:rPr>
                        <a:t>Структура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профилактической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деятельности.</a:t>
                      </a:r>
                      <a:endParaRPr lang="ru-RU" sz="1600" dirty="0">
                        <a:effectLst/>
                      </a:endParaRPr>
                    </a:p>
                    <a:p>
                      <a:pPr marL="66040" marR="1145540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600"/>
                        </a:spcAft>
                      </a:pPr>
                      <a:r>
                        <a:rPr lang="ru-RU" sz="1600" spc="-5" dirty="0">
                          <a:effectLst/>
                        </a:rPr>
                        <a:t>Работа</a:t>
                      </a:r>
                      <a:r>
                        <a:rPr lang="ru-RU" sz="1600" dirty="0">
                          <a:effectLst/>
                        </a:rPr>
                        <a:t> с</a:t>
                      </a:r>
                      <a:r>
                        <a:rPr lang="ru-RU" sz="1600" spc="-1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обучающимися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(групповая</a:t>
                      </a:r>
                      <a:r>
                        <a:rPr lang="ru-RU" sz="1600" dirty="0">
                          <a:effectLst/>
                        </a:rPr>
                        <a:t> и</a:t>
                      </a:r>
                      <a:r>
                        <a:rPr lang="ru-RU" sz="1600" spc="-5" dirty="0">
                          <a:effectLst/>
                        </a:rPr>
                        <a:t> индивидуальная):</a:t>
                      </a:r>
                      <a:r>
                        <a:rPr lang="ru-RU" sz="1600" spc="19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работа</a:t>
                      </a:r>
                      <a:r>
                        <a:rPr lang="ru-RU" sz="1600" spc="-1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 </a:t>
                      </a:r>
                      <a:r>
                        <a:rPr lang="ru-RU" sz="1600" spc="-5" dirty="0">
                          <a:effectLst/>
                        </a:rPr>
                        <a:t>родителями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(групповая</a:t>
                      </a:r>
                      <a:r>
                        <a:rPr lang="ru-RU" sz="1600" dirty="0">
                          <a:effectLst/>
                        </a:rPr>
                        <a:t> и</a:t>
                      </a:r>
                      <a:r>
                        <a:rPr lang="ru-RU" sz="1600" spc="-5" dirty="0">
                          <a:effectLst/>
                        </a:rPr>
                        <a:t> индивидуальная),</a:t>
                      </a:r>
                      <a:r>
                        <a:rPr lang="ru-RU" sz="1600" spc="14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работа</a:t>
                      </a:r>
                      <a:r>
                        <a:rPr lang="ru-RU" sz="1600" spc="-1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 </a:t>
                      </a:r>
                      <a:r>
                        <a:rPr lang="ru-RU" sz="1600" spc="-5" dirty="0">
                          <a:effectLst/>
                        </a:rPr>
                        <a:t>педагогическим</a:t>
                      </a:r>
                      <a:r>
                        <a:rPr lang="ru-RU" sz="1600" spc="-2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коллективом,</a:t>
                      </a:r>
                      <a:endParaRPr lang="ru-RU" sz="1600" dirty="0">
                        <a:effectLst/>
                      </a:endParaRPr>
                    </a:p>
                    <a:p>
                      <a:pPr marL="66040" eaLnBrk="0" hangingPunct="0">
                        <a:lnSpc>
                          <a:spcPts val="1260"/>
                        </a:lnSpc>
                        <a:spcAft>
                          <a:spcPts val="600"/>
                        </a:spcAft>
                      </a:pPr>
                      <a:r>
                        <a:rPr lang="ru-RU" sz="1600" spc="-5" dirty="0">
                          <a:effectLst/>
                        </a:rPr>
                        <a:t>взаимодействие</a:t>
                      </a:r>
                      <a:r>
                        <a:rPr lang="ru-RU" sz="1600" dirty="0">
                          <a:effectLst/>
                        </a:rPr>
                        <a:t> с</a:t>
                      </a:r>
                      <a:r>
                        <a:rPr lang="ru-RU" sz="1600" spc="-1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социальными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партнерами.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557739"/>
                  </a:ext>
                </a:extLst>
              </a:tr>
              <a:tr h="1855656"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ts val="124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59690" eaLnBrk="0" hangingPunct="0">
                        <a:lnSpc>
                          <a:spcPct val="99000"/>
                        </a:lnSpc>
                        <a:spcAft>
                          <a:spcPts val="600"/>
                        </a:spcAft>
                      </a:pPr>
                      <a:r>
                        <a:rPr lang="ru-RU" sz="1600" spc="-5">
                          <a:effectLst/>
                        </a:rPr>
                        <a:t>Кадровое</a:t>
                      </a:r>
                      <a:r>
                        <a:rPr lang="ru-RU" sz="1600">
                          <a:effectLst/>
                        </a:rPr>
                        <a:t>   </a:t>
                      </a:r>
                      <a:r>
                        <a:rPr lang="ru-RU" sz="1600" spc="145">
                          <a:effectLst/>
                        </a:rPr>
                        <a:t> </a:t>
                      </a:r>
                      <a:r>
                        <a:rPr lang="ru-RU" sz="1600" spc="-5">
                          <a:effectLst/>
                        </a:rPr>
                        <a:t>обеспечение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60960" algn="just" eaLnBrk="0" hangingPunct="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spc="-5" dirty="0">
                          <a:effectLst/>
                        </a:rPr>
                        <a:t>Расширение</a:t>
                      </a:r>
                      <a:r>
                        <a:rPr lang="ru-RU" sz="1600" spc="12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кадрового</a:t>
                      </a:r>
                      <a:r>
                        <a:rPr lang="ru-RU" sz="1600" spc="10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состава</a:t>
                      </a:r>
                      <a:r>
                        <a:rPr lang="ru-RU" sz="1600" spc="12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педагогических</a:t>
                      </a:r>
                      <a:r>
                        <a:rPr lang="ru-RU" sz="1600" spc="11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работников,</a:t>
                      </a:r>
                      <a:r>
                        <a:rPr lang="ru-RU" sz="1600" spc="12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занимаю</a:t>
                      </a:r>
                      <a:r>
                        <a:rPr lang="ru-RU" sz="1600" dirty="0">
                          <a:effectLst/>
                        </a:rPr>
                        <a:t>щихся</a:t>
                      </a:r>
                      <a:r>
                        <a:rPr lang="ru-RU" sz="1600" spc="21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профилактической</a:t>
                      </a:r>
                      <a:r>
                        <a:rPr lang="ru-RU" sz="1600" spc="21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работой</a:t>
                      </a:r>
                      <a:r>
                        <a:rPr lang="ru-RU" sz="1600" spc="19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(введение</a:t>
                      </a:r>
                      <a:r>
                        <a:rPr lang="ru-RU" sz="1600" spc="20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должности</a:t>
                      </a:r>
                      <a:r>
                        <a:rPr lang="ru-RU" sz="1600" spc="21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общественного</a:t>
                      </a:r>
                      <a:r>
                        <a:rPr lang="ru-RU" sz="1600" spc="14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инспектора</a:t>
                      </a:r>
                      <a:r>
                        <a:rPr lang="ru-RU" sz="1600" spc="5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охраны</a:t>
                      </a:r>
                      <a:r>
                        <a:rPr lang="ru-RU" sz="1600" spc="6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прав</a:t>
                      </a:r>
                      <a:r>
                        <a:rPr lang="ru-RU" sz="1600" spc="5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несовершеннолетних,</a:t>
                      </a:r>
                      <a:r>
                        <a:rPr lang="ru-RU" sz="1600" spc="6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института</a:t>
                      </a:r>
                      <a:r>
                        <a:rPr lang="ru-RU" sz="1600" spc="5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наставничества</a:t>
                      </a:r>
                      <a:r>
                        <a:rPr lang="ru-RU" sz="1600" spc="34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 др.).  </a:t>
                      </a:r>
                      <a:r>
                        <a:rPr lang="ru-RU" sz="1600" spc="-5" dirty="0">
                          <a:effectLst/>
                        </a:rPr>
                        <a:t>Методическая</a:t>
                      </a:r>
                      <a:r>
                        <a:rPr lang="ru-RU" sz="1600" spc="16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подготовка</a:t>
                      </a:r>
                      <a:r>
                        <a:rPr lang="ru-RU" sz="1600" spc="17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педагогических</a:t>
                      </a:r>
                      <a:r>
                        <a:rPr lang="ru-RU" sz="1600" spc="15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кадров</a:t>
                      </a:r>
                      <a:r>
                        <a:rPr lang="ru-RU" sz="1600" spc="1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</a:t>
                      </a:r>
                      <a:r>
                        <a:rPr lang="ru-RU" sz="1600" spc="16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вопросам</a:t>
                      </a:r>
                      <a:r>
                        <a:rPr lang="ru-RU" sz="1600" spc="165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проведения профилактической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spc="-5" dirty="0">
                          <a:effectLst/>
                        </a:rPr>
                        <a:t>работы.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922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85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042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Основа ранней профилактики: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914" y="1636482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создание условий, обеспечивающих возможность нормального развития детей определенной возрастной группы;</a:t>
            </a:r>
          </a:p>
          <a:p>
            <a:r>
              <a:rPr lang="ru-RU" sz="3600" dirty="0"/>
              <a:t>своевременное выявление типичных кризисных ситуаций, возникающих у учащихся определенного возраста.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61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44" y="609600"/>
            <a:ext cx="8872558" cy="728546"/>
          </a:xfrm>
        </p:spPr>
        <p:txBody>
          <a:bodyPr/>
          <a:lstStyle/>
          <a:p>
            <a:r>
              <a:rPr lang="ru-RU" dirty="0"/>
              <a:t>Элементы системы профилактики в ОУ: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956" y="1438507"/>
            <a:ext cx="8761046" cy="5218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b="1" dirty="0"/>
              <a:t>. Выявление и учет</a:t>
            </a:r>
            <a:r>
              <a:rPr lang="ru-RU" dirty="0"/>
              <a:t> школьников, требующих особого педагогического внимания, в том числе определение детей «группы риска» по фактору семейного неблагополучия.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b="1" dirty="0"/>
              <a:t>. Анализ причин</a:t>
            </a:r>
            <a:r>
              <a:rPr lang="ru-RU" dirty="0"/>
              <a:t> отклонения в поведении.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/>
              <a:t>Определение и реализация мер, направленных на коррекцию поведения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	- связанных с системой отношений внутри школы («ученик – учитель», «ученик – ученик»);</a:t>
            </a:r>
          </a:p>
          <a:p>
            <a:pPr marL="0" indent="0">
              <a:buNone/>
            </a:pPr>
            <a:r>
              <a:rPr lang="ru-RU" dirty="0"/>
              <a:t>	 - связанных с «внешкольными» факторами (отношения в семье, отношение к ребенку в семье, материальное положение семьи, контакты с криминальными группами и т.д.);</a:t>
            </a:r>
          </a:p>
          <a:p>
            <a:pPr marL="0" indent="0">
              <a:buNone/>
            </a:pPr>
            <a:r>
              <a:rPr lang="ru-RU" dirty="0"/>
              <a:t>	 - связанных с вовлечением учащихся в социально ценные виды деятельности (дополнительное образование, спорт, общественная работа);</a:t>
            </a:r>
          </a:p>
          <a:p>
            <a:pPr marL="0" indent="0">
              <a:buNone/>
            </a:pPr>
            <a:r>
              <a:rPr lang="ru-RU" dirty="0"/>
              <a:t>	 - связанных с применением санкций в отношении несовершеннолетних или его родителей.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80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методики психологической диагностики: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2513"/>
          </a:xfrm>
        </p:spPr>
        <p:txBody>
          <a:bodyPr>
            <a:normAutofit/>
          </a:bodyPr>
          <a:lstStyle/>
          <a:p>
            <a:r>
              <a:rPr lang="ru-RU" sz="2000" b="1" dirty="0"/>
              <a:t>Тревожность:</a:t>
            </a:r>
            <a:r>
              <a:rPr lang="ru-RU" sz="2000" dirty="0"/>
              <a:t> "Школьная тревожность </a:t>
            </a:r>
            <a:r>
              <a:rPr lang="ru-RU" sz="2000" dirty="0" err="1"/>
              <a:t>Филлипса</a:t>
            </a:r>
            <a:r>
              <a:rPr lang="ru-RU" sz="2000" dirty="0"/>
              <a:t>", "Тест для определения тревожности у детей" (Р. </a:t>
            </a:r>
            <a:r>
              <a:rPr lang="ru-RU" sz="2000" dirty="0" err="1"/>
              <a:t>Тэмлом</a:t>
            </a:r>
            <a:r>
              <a:rPr lang="ru-RU" sz="2000" dirty="0"/>
              <a:t>, М. </a:t>
            </a:r>
            <a:r>
              <a:rPr lang="ru-RU" sz="2000" dirty="0" err="1"/>
              <a:t>Дорки</a:t>
            </a:r>
            <a:r>
              <a:rPr lang="ru-RU" sz="2000" dirty="0"/>
              <a:t> и В. </a:t>
            </a:r>
            <a:r>
              <a:rPr lang="ru-RU" sz="2000" dirty="0" err="1"/>
              <a:t>Амен</a:t>
            </a:r>
            <a:r>
              <a:rPr lang="ru-RU" sz="2000" dirty="0"/>
              <a:t>);</a:t>
            </a:r>
          </a:p>
          <a:p>
            <a:r>
              <a:rPr lang="ru-RU" sz="2000" b="1" dirty="0"/>
              <a:t>Эмоциональное состояние учащихся, настроение:</a:t>
            </a:r>
            <a:r>
              <a:rPr lang="ru-RU" sz="2000" dirty="0"/>
              <a:t> (САН (Самочувствие-Активность-Настроение), Цветовой тест </a:t>
            </a:r>
            <a:r>
              <a:rPr lang="ru-RU" sz="2000" dirty="0" err="1"/>
              <a:t>Люшера</a:t>
            </a:r>
            <a:r>
              <a:rPr lang="ru-RU" sz="2000" dirty="0"/>
              <a:t>;</a:t>
            </a:r>
          </a:p>
          <a:p>
            <a:r>
              <a:rPr lang="ru-RU" sz="2000" b="1" dirty="0"/>
              <a:t>Уровень мотивации:</a:t>
            </a:r>
            <a:r>
              <a:rPr lang="ru-RU" sz="2000" dirty="0"/>
              <a:t> Диагностика структуры учебной мотивации, Методика исследования мотивации учения у первоклассников (Пахомова и Р.В. </a:t>
            </a:r>
            <a:r>
              <a:rPr lang="ru-RU" sz="2000" dirty="0" err="1"/>
              <a:t>Овчарова</a:t>
            </a:r>
            <a:r>
              <a:rPr lang="ru-RU" sz="2000" dirty="0"/>
              <a:t>.);</a:t>
            </a:r>
          </a:p>
          <a:p>
            <a:r>
              <a:rPr lang="ru-RU" sz="2000" b="1" dirty="0"/>
              <a:t>Чувства, которые испытывают в школе</a:t>
            </a:r>
            <a:r>
              <a:rPr lang="ru-RU" sz="2000" dirty="0"/>
              <a:t> (по методике С.В. Левченко).</a:t>
            </a:r>
          </a:p>
          <a:p>
            <a:r>
              <a:rPr lang="ru-RU" sz="2000" b="1" dirty="0"/>
              <a:t>Социометрия</a:t>
            </a:r>
            <a:r>
              <a:rPr lang="ru-RU" sz="2000" dirty="0"/>
              <a:t> (социальный статус в группе, межличностные отношения, мини-группы).</a:t>
            </a:r>
          </a:p>
        </p:txBody>
      </p:sp>
    </p:spTree>
    <p:extLst>
      <p:ext uri="{BB962C8B-B14F-4D97-AF65-F5344CB8AC3E}">
        <p14:creationId xmlns:p14="http://schemas.microsoft.com/office/powerpoint/2010/main" val="216612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907"/>
          </a:xfrm>
        </p:spPr>
        <p:txBody>
          <a:bodyPr/>
          <a:lstStyle/>
          <a:p>
            <a:pPr algn="ctr"/>
            <a:r>
              <a:rPr lang="ru-RU" dirty="0"/>
              <a:t>Рекомендуемые мероприятия: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123" y="1536121"/>
            <a:ext cx="9403369" cy="470856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(семинар) для педагогов "Проблема суицида в молодёжной среде и пути её решения.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Стендовая информация по проблеме суицида: статистические данные, группы и факторы суицидального риска, признаки приближающегося суицида.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Памятки для педагогов по профилактике самоубийства среди школьников: стратегия поведения и приёмы предупреждения суицидов.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83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302"/>
          </a:xfrm>
        </p:spPr>
        <p:txBody>
          <a:bodyPr/>
          <a:lstStyle/>
          <a:p>
            <a:pPr algn="ctr"/>
            <a:r>
              <a:rPr lang="ru-RU" dirty="0"/>
              <a:t>Уровни профилактики суицида: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367" y="1580726"/>
            <a:ext cx="9604092" cy="4429781"/>
          </a:xfrm>
        </p:spPr>
        <p:txBody>
          <a:bodyPr>
            <a:normAutofit/>
          </a:bodyPr>
          <a:lstStyle/>
          <a:p>
            <a:r>
              <a:rPr lang="ru-RU" sz="2000" b="1" dirty="0"/>
              <a:t>Первый уровень – общая профилактика</a:t>
            </a:r>
            <a:endParaRPr lang="ru-RU" sz="2000" dirty="0"/>
          </a:p>
          <a:p>
            <a:r>
              <a:rPr lang="ru-RU" sz="2000" b="1" dirty="0"/>
              <a:t>Цель - </a:t>
            </a:r>
            <a:r>
              <a:rPr lang="ru-RU" sz="2000" dirty="0"/>
              <a:t>повышение групповой сплоченности в школе.</a:t>
            </a:r>
          </a:p>
          <a:p>
            <a:r>
              <a:rPr lang="ru-RU" sz="2000" b="1" dirty="0"/>
              <a:t>Мероприятия:</a:t>
            </a:r>
          </a:p>
          <a:p>
            <a:pPr marL="0" indent="0">
              <a:buNone/>
            </a:pPr>
            <a:r>
              <a:rPr lang="ru-RU" sz="2000" dirty="0"/>
              <a:t>	-Создание общих программ психического здоровья, здоровой среды в образовательном учреждении, так чтобы дети чувствовали заботу, уют, любовь. </a:t>
            </a:r>
          </a:p>
          <a:p>
            <a:pPr marL="0" indent="0">
              <a:buNone/>
            </a:pPr>
            <a:r>
              <a:rPr lang="ru-RU" sz="2000" dirty="0"/>
              <a:t>	-Организация внеклассной воспитательной работы.</a:t>
            </a:r>
          </a:p>
          <a:p>
            <a:pPr marL="0" indent="0">
              <a:buNone/>
            </a:pPr>
            <a:r>
              <a:rPr lang="ru-RU" sz="2000" dirty="0"/>
              <a:t>	-Разработка эффективной модели взаимодействия школы и семьи, а также школы и всего сообщества.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27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739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90C226"/>
                </a:solidFill>
              </a:rPr>
              <a:t>Уровни профилактики суицида: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822" y="1480365"/>
            <a:ext cx="8596668" cy="4786620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/>
              <a:t>Второй уровень – первичная профилактика</a:t>
            </a:r>
            <a:endParaRPr lang="ru-RU" sz="2400" dirty="0"/>
          </a:p>
          <a:p>
            <a:r>
              <a:rPr lang="ru-RU" sz="2400" b="1" dirty="0"/>
              <a:t>Цель</a:t>
            </a:r>
            <a:r>
              <a:rPr lang="ru-RU" sz="2400" dirty="0"/>
              <a:t> - выделение групп суицидального риска; сопровождение детей, подростков и их семей группы риска с целью предупреждения самоубийств.</a:t>
            </a:r>
          </a:p>
          <a:p>
            <a:r>
              <a:rPr lang="ru-RU" sz="2400" b="1" dirty="0"/>
              <a:t>Мероприятия:</a:t>
            </a:r>
            <a:endParaRPr lang="ru-RU" sz="2400" dirty="0"/>
          </a:p>
          <a:p>
            <a:pPr marL="0" lvl="0" indent="0">
              <a:buNone/>
            </a:pPr>
            <a:r>
              <a:rPr lang="ru-RU" sz="2400" dirty="0"/>
              <a:t>	-Диагностика суицидального поведения.</a:t>
            </a:r>
          </a:p>
          <a:p>
            <a:pPr marL="0" indent="0">
              <a:buNone/>
            </a:pPr>
            <a:r>
              <a:rPr lang="ru-RU" sz="2400" dirty="0"/>
              <a:t>	-Индивидуальные и групповые занятия по обучению проблем разрешающего поведения, поиска социальной поддержки, ее восприятия и оказания, повышению самооценки, развитию адекватного отношения к собственной личности, эмпатии.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sz="2400" dirty="0"/>
              <a:t>-Классные часы, круглые столы, стендовая информация.</a:t>
            </a:r>
          </a:p>
          <a:p>
            <a:pPr marL="0" lvl="0" indent="0">
              <a:buNone/>
            </a:pPr>
            <a:r>
              <a:rPr lang="ru-RU" sz="2400" dirty="0"/>
              <a:t>	-Разработка плана действий в случае самоубийства, в котором должны быть процедуры действия при выявлении учащегося группы риска, действия при угрозе самоубийства и после самоубийства.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3845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906</Words>
  <Application>Microsoft Office PowerPoint</Application>
  <PresentationFormat>Широкоэкранный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на тему:</vt:lpstr>
      <vt:lpstr>Компоненты системы профилактики:</vt:lpstr>
      <vt:lpstr>Компоненты системы профилактики:</vt:lpstr>
      <vt:lpstr>Основа ранней профилактики:</vt:lpstr>
      <vt:lpstr>Элементы системы профилактики в ОУ:</vt:lpstr>
      <vt:lpstr>Основные методики психологической диагностики:</vt:lpstr>
      <vt:lpstr>Рекомендуемые мероприятия:</vt:lpstr>
      <vt:lpstr>Уровни профилактики суицида:</vt:lpstr>
      <vt:lpstr>Уровни профилактики суицида:</vt:lpstr>
      <vt:lpstr>Уровни профилактики суицида:</vt:lpstr>
      <vt:lpstr>Уровни профилактики суицида: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Work</dc:creator>
  <cp:lastModifiedBy>Психолог</cp:lastModifiedBy>
  <cp:revision>6</cp:revision>
  <dcterms:created xsi:type="dcterms:W3CDTF">2016-01-15T04:51:37Z</dcterms:created>
  <dcterms:modified xsi:type="dcterms:W3CDTF">2023-04-11T03:07:04Z</dcterms:modified>
</cp:coreProperties>
</file>